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A3D801-54FA-4B44-8BEC-279DA665B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608B25-9F51-41CA-90F4-4D76C38C0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EBDB98-681F-46AB-8E9F-2B7EB175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A4633B-8E3B-435B-A9BE-7F939688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8A2793-3C0E-4789-8925-298F7E84B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9695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447751-8D78-41C6-A795-218D0A1D3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D33D6C-0A5F-4552-B342-AA3625307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DDF16D-D56F-4840-8AAE-2F020E4D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184D94-C3D8-4016-951F-50E62F48B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7E5379-B13D-471A-B685-DD662E1D8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9828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87AD63-63A4-4B6F-B9FF-112F68620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C1D9DE-7CBD-48D1-8593-5B2EFE579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6633FA-7B4F-4F94-B877-22401660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5A8CAE-CD5C-4093-8A96-FF40AC00D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E35205-122F-4C11-B26B-2D8F9F1D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346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B6C4CF-1673-433E-881E-D07D87BF5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B6F15D-DA87-45D4-93AA-41E2AB766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552770-0111-4A3F-811C-3B323FA5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953296-8DCB-4E31-95F6-84A917DAC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F1D61D-639F-4CA4-A98A-8CEBB81D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344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0E2C7-D1C3-403E-A95F-8A92EFCF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A2A811-52FB-4710-A491-8AF645C34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B63B39-676A-4097-AAF6-9C91DD4B2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03F842-743C-49DC-82F5-E55D7940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812799-C70E-456B-A62C-3F219ED1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1425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FE865F-775C-42D7-BB74-08B568B4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0695B8-50CF-489A-90C1-464EAC87FD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2B9BA5-87C7-4617-A90A-1DA0A828D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E0D872-19F1-401B-B04E-DDA17FCBA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BA7CE2-8243-4CE4-A435-F8B1A447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A13B7B-06CE-4F92-BC4F-3237F9140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222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732399-3D48-4390-92DB-535B72C5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B760B5-914E-403F-BBD7-68F7B6ADB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78E62D-5D60-4993-AECD-5CC883F26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C142388-5BCA-47D4-B3BE-AD27C27AF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E09B354-4528-4669-B722-A8126D89A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542359E-34D1-48C0-9C7E-345B0E87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770906D-9A29-4D9D-ACD8-9D8C78CA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E038325-7FC0-46B5-B6A5-C67F8100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865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D1931-E238-49A2-832A-619315EB7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46A44CF-C222-4D40-B2A2-4E451FD0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592DDE-D7F6-48C1-82FF-9A874277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FEC0E6-7C64-4EAE-821C-E0661570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0A760FC-2468-45CC-B952-44DF4D5FF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CC01E5B-0857-497A-9AF1-6C430234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F32BAA-E07D-4D5D-B813-57FBE2E8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293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5D3F6-FFBD-4F97-AE23-96DBD9E02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1C25BF-B6D7-43A7-BA80-04A31A103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8DC263-D751-4CC7-9377-D54DB26A5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59BAD6-4B84-49BA-8D4E-3FEC00E0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268B3D-85C5-4B44-9827-EA0B53D88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2866C3-ACDE-4AF9-82CB-C2E69AD1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97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E3561F-C1FA-4E59-B77D-1712D0AF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C79515D-E19E-44E5-ADA2-D612DBA21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0A6B54-80FC-4360-8762-494997302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6524E6-589C-445F-8F85-B94502D57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CE0259-2CE6-4719-9D45-3FEDA25A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96C437-DF39-4D4D-96BC-36B3CC78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815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FC02E5B-578B-42F9-A7A6-DF649F3E2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15A430-E5D8-4796-94A0-9F88F96C8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240809-F5DA-4390-9F2B-3F27E3358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A03EB-4725-4E3D-A6E2-7807BC340EBB}" type="datetimeFigureOut">
              <a:rPr lang="fr-BE" smtClean="0"/>
              <a:t>14/06/21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5628B7-8B60-4DF5-8097-49660A471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3EBC5B-B8F3-4269-A2C1-4F38AEFE37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C242B-B3FA-4F93-ABBE-F42F345A69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058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CF78FC86-3990-4F8D-B988-FF869609D20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160" y="1"/>
            <a:ext cx="4849867" cy="322065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BAC25B1-4FA6-4BC7-B153-7D57281510A1}"/>
              </a:ext>
            </a:extLst>
          </p:cNvPr>
          <p:cNvSpPr txBox="1"/>
          <p:nvPr/>
        </p:nvSpPr>
        <p:spPr>
          <a:xfrm>
            <a:off x="136001" y="4583926"/>
            <a:ext cx="120348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/>
              <a:t>Education à la Citoyenneté Mondiale et Solidaire </a:t>
            </a:r>
            <a:r>
              <a:rPr lang="fr-BE" sz="2400" dirty="0"/>
              <a:t>(ECMS)</a:t>
            </a:r>
          </a:p>
          <a:p>
            <a:r>
              <a:rPr lang="fr-BE" sz="2400" dirty="0"/>
              <a:t>Thèmes : solidarité internationale, ESS, Système Alimentaire Durable, Gestion des déchets, etc.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F384500-284A-458A-9FB2-D21D8592B86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3569" y="3522146"/>
            <a:ext cx="1057150" cy="10571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12CCDC5-BA8E-455A-A524-49C46FC1E39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0336" y="0"/>
            <a:ext cx="4857765" cy="323888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CB7A1E0-217B-44B3-9FFB-9F55A1B41BD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9297644" y="365688"/>
            <a:ext cx="3283651" cy="246273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BAC6FEB-651A-42FE-8D65-39724030E1DE}"/>
              </a:ext>
            </a:extLst>
          </p:cNvPr>
          <p:cNvSpPr/>
          <p:nvPr/>
        </p:nvSpPr>
        <p:spPr>
          <a:xfrm>
            <a:off x="-21160" y="2161664"/>
            <a:ext cx="7743825" cy="1077218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fr-BE" sz="2400" b="1" dirty="0">
                <a:solidFill>
                  <a:schemeClr val="bg1"/>
                </a:solidFill>
              </a:rPr>
              <a:t>ONG</a:t>
            </a:r>
            <a:r>
              <a:rPr lang="fr-BE" sz="2400" dirty="0">
                <a:solidFill>
                  <a:schemeClr val="bg1"/>
                </a:solidFill>
              </a:rPr>
              <a:t> de coopération au développement</a:t>
            </a:r>
          </a:p>
          <a:p>
            <a:r>
              <a:rPr lang="fr-BE" sz="2400" dirty="0">
                <a:solidFill>
                  <a:schemeClr val="bg1"/>
                </a:solidFill>
              </a:rPr>
              <a:t>Partenaires actifs en </a:t>
            </a:r>
            <a:r>
              <a:rPr lang="fr-BE" sz="2400" b="1" dirty="0">
                <a:solidFill>
                  <a:schemeClr val="bg1"/>
                </a:solidFill>
              </a:rPr>
              <a:t>gestion des déchets </a:t>
            </a:r>
            <a:r>
              <a:rPr lang="fr-BE" sz="2400" dirty="0">
                <a:solidFill>
                  <a:schemeClr val="bg1"/>
                </a:solidFill>
              </a:rPr>
              <a:t>et en </a:t>
            </a:r>
            <a:r>
              <a:rPr lang="fr-BE" sz="2400" b="1" dirty="0">
                <a:solidFill>
                  <a:schemeClr val="bg1"/>
                </a:solidFill>
              </a:rPr>
              <a:t>agroécologie</a:t>
            </a:r>
            <a:r>
              <a:rPr lang="fr-BE" sz="2400" dirty="0">
                <a:solidFill>
                  <a:schemeClr val="bg1"/>
                </a:solidFill>
              </a:rPr>
              <a:t> </a:t>
            </a:r>
          </a:p>
          <a:p>
            <a:r>
              <a:rPr lang="fr-BE" sz="1600" dirty="0">
                <a:solidFill>
                  <a:schemeClr val="bg1"/>
                </a:solidFill>
              </a:rPr>
              <a:t>Burkina </a:t>
            </a:r>
            <a:r>
              <a:rPr lang="fr-BE" sz="1600">
                <a:solidFill>
                  <a:schemeClr val="bg1"/>
                </a:solidFill>
              </a:rPr>
              <a:t>Faso, </a:t>
            </a:r>
            <a:r>
              <a:rPr lang="fr-BE" sz="1600" dirty="0">
                <a:solidFill>
                  <a:schemeClr val="bg1"/>
                </a:solidFill>
              </a:rPr>
              <a:t>Bénin, Sénégal, Mali, Pérou, Bolivie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A9E8DA-D301-41E8-A4A3-6BE5C195AC10}"/>
              </a:ext>
            </a:extLst>
          </p:cNvPr>
          <p:cNvSpPr/>
          <p:nvPr/>
        </p:nvSpPr>
        <p:spPr>
          <a:xfrm>
            <a:off x="136001" y="3800550"/>
            <a:ext cx="101155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dirty="0"/>
              <a:t>Relié au </a:t>
            </a:r>
            <a:r>
              <a:rPr lang="fr-BE" sz="2400" b="1" dirty="0"/>
              <a:t>groupe Terre </a:t>
            </a:r>
            <a:r>
              <a:rPr lang="fr-BE" sz="2400" dirty="0"/>
              <a:t>et promeut </a:t>
            </a:r>
            <a:r>
              <a:rPr lang="fr-BE" sz="2400" b="1" dirty="0"/>
              <a:t>l’Economie Sociale et Solidaire</a:t>
            </a:r>
            <a:r>
              <a:rPr lang="fr-BE" sz="2400" dirty="0"/>
              <a:t> (ESS)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B0EC6E-3CF0-4766-8027-2D8263EF60F4}"/>
              </a:ext>
            </a:extLst>
          </p:cNvPr>
          <p:cNvSpPr/>
          <p:nvPr/>
        </p:nvSpPr>
        <p:spPr>
          <a:xfrm>
            <a:off x="157163" y="5739674"/>
            <a:ext cx="8758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dirty="0"/>
              <a:t>Basée à Herstal (</a:t>
            </a:r>
            <a:r>
              <a:rPr lang="fr-BE" sz="2400" b="1" dirty="0"/>
              <a:t>Liège</a:t>
            </a:r>
            <a:r>
              <a:rPr lang="fr-BE" sz="2400" dirty="0"/>
              <a:t>) et active dans le Hainaut également</a:t>
            </a:r>
          </a:p>
          <a:p>
            <a:r>
              <a:rPr lang="fr-BE" sz="2400" dirty="0"/>
              <a:t>Equipe de 3 personnes pour l’ECMS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3C02022-F6D1-4F01-846E-E45E6177BDD0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84" y="194054"/>
            <a:ext cx="1735416" cy="177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5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D72160A-293F-43CA-87B9-CF81D41C490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718"/>
            <a:ext cx="3804623" cy="21401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BAC25B1-4FA6-4BC7-B153-7D57281510A1}"/>
              </a:ext>
            </a:extLst>
          </p:cNvPr>
          <p:cNvSpPr txBox="1"/>
          <p:nvPr/>
        </p:nvSpPr>
        <p:spPr>
          <a:xfrm>
            <a:off x="165213" y="2263841"/>
            <a:ext cx="6821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>
                <a:solidFill>
                  <a:schemeClr val="accent2"/>
                </a:solidFill>
              </a:rPr>
              <a:t>PUBLICS ET ACTIVITÉS DE L’ÉQUIPE ECMS EN BELGIQUE</a:t>
            </a:r>
            <a:endParaRPr lang="fr-BE" sz="2000" dirty="0">
              <a:solidFill>
                <a:schemeClr val="accent2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AA6EACF-09DD-4FC6-9CCF-BD3DAE0BA1F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42410" y="4744148"/>
            <a:ext cx="3231130" cy="214009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6BD032F-173C-4517-A96B-D746E33A9AFA}"/>
              </a:ext>
            </a:extLst>
          </p:cNvPr>
          <p:cNvSpPr/>
          <p:nvPr/>
        </p:nvSpPr>
        <p:spPr>
          <a:xfrm>
            <a:off x="-300821" y="2751295"/>
            <a:ext cx="124928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BE" sz="2000" dirty="0"/>
              <a:t>Animations de sensibilisation pour les </a:t>
            </a:r>
            <a:r>
              <a:rPr lang="fr-BE" sz="2000" b="1" dirty="0"/>
              <a:t>écoles secondaires</a:t>
            </a:r>
            <a:r>
              <a:rPr lang="fr-BE" sz="2000" dirty="0"/>
              <a:t> (et bientôt </a:t>
            </a:r>
            <a:r>
              <a:rPr lang="fr-BE" sz="2000" b="1" dirty="0"/>
              <a:t>primaire</a:t>
            </a:r>
            <a:r>
              <a:rPr lang="fr-BE" sz="2000" dirty="0"/>
              <a:t>). En classe ou </a:t>
            </a:r>
            <a:r>
              <a:rPr lang="fr-BE" sz="2000" b="1" dirty="0"/>
              <a:t>visite sur le terrain.</a:t>
            </a:r>
          </a:p>
          <a:p>
            <a:pPr lvl="1"/>
            <a:r>
              <a:rPr lang="fr-BE" sz="2000" b="1" dirty="0"/>
              <a:t>Projets sur le long terme </a:t>
            </a:r>
            <a:r>
              <a:rPr lang="fr-BE" sz="2000" dirty="0"/>
              <a:t>dans les écoles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34D2C9-9915-4BFB-9628-AD21F11B1138}"/>
              </a:ext>
            </a:extLst>
          </p:cNvPr>
          <p:cNvSpPr/>
          <p:nvPr/>
        </p:nvSpPr>
        <p:spPr>
          <a:xfrm>
            <a:off x="-314719" y="3558007"/>
            <a:ext cx="108160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BE" sz="2000" dirty="0"/>
              <a:t>« Grand public » : Ciné-débat, rencontres, conférences, visites, chantiers participatifs, etc.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A28DD644-159C-4914-8E6D-339F4527F56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4725035"/>
            <a:ext cx="3167805" cy="2132965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89770B7-EE13-405A-B666-7C48F335D46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4195" y="-1"/>
            <a:ext cx="3201052" cy="213403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990F90E-D680-4FA8-94A0-921EB9FA5A9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6620" y="0"/>
            <a:ext cx="2845380" cy="213403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BEF7367-4D94-4001-9DF3-7FA439F43A3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35247" y="-8255"/>
            <a:ext cx="3111373" cy="213403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48AB02F3-B860-4B2B-988F-A80D0B11573B}"/>
              </a:ext>
            </a:extLst>
          </p:cNvPr>
          <p:cNvSpPr/>
          <p:nvPr/>
        </p:nvSpPr>
        <p:spPr>
          <a:xfrm>
            <a:off x="-300821" y="4139787"/>
            <a:ext cx="121642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BE" sz="2000" dirty="0"/>
              <a:t>Sensibilisation et </a:t>
            </a:r>
            <a:r>
              <a:rPr lang="fr-BE" sz="2000" b="1" dirty="0"/>
              <a:t>mobilisation de volontaires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A8524719-6923-458F-A60B-0C276112773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6490" y="4735756"/>
            <a:ext cx="2593451" cy="2140099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4628A84-3139-4AFF-9C9C-D360934FA314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73540" y="4744148"/>
            <a:ext cx="3218460" cy="213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88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BAC25B1-4FA6-4BC7-B153-7D57281510A1}"/>
              </a:ext>
            </a:extLst>
          </p:cNvPr>
          <p:cNvSpPr txBox="1"/>
          <p:nvPr/>
        </p:nvSpPr>
        <p:spPr>
          <a:xfrm>
            <a:off x="2809875" y="656947"/>
            <a:ext cx="69111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fr-BE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BE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BE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B0D89A2-EE0F-471F-8227-EC82AB5FEC6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2317" y="0"/>
            <a:ext cx="4732633" cy="266210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8742F6-3B3E-4015-B873-AF09A9FDC610}"/>
              </a:ext>
            </a:extLst>
          </p:cNvPr>
          <p:cNvSpPr/>
          <p:nvPr/>
        </p:nvSpPr>
        <p:spPr>
          <a:xfrm>
            <a:off x="-9218" y="3362877"/>
            <a:ext cx="104541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BE" sz="2000" dirty="0"/>
              <a:t>Participation à des </a:t>
            </a:r>
            <a:r>
              <a:rPr lang="fr-BE" sz="2000" b="1" dirty="0"/>
              <a:t>réseaux et des mobilisations</a:t>
            </a:r>
            <a:r>
              <a:rPr lang="fr-BE" sz="2000" dirty="0"/>
              <a:t> autour de nos thèmes </a:t>
            </a:r>
          </a:p>
          <a:p>
            <a:pPr lvl="1"/>
            <a:r>
              <a:rPr lang="fr-BE" sz="2000" dirty="0"/>
              <a:t>(</a:t>
            </a:r>
            <a:r>
              <a:rPr lang="fr-BE" sz="2000" dirty="0" err="1"/>
              <a:t>Agroecology</a:t>
            </a:r>
            <a:r>
              <a:rPr lang="fr-BE" sz="2000" dirty="0"/>
              <a:t> In Action, Coalition Contre la Faim, mouvement paysan, etc.)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01D035-F669-4F9F-B8B3-350E034112B2}"/>
              </a:ext>
            </a:extLst>
          </p:cNvPr>
          <p:cNvSpPr/>
          <p:nvPr/>
        </p:nvSpPr>
        <p:spPr>
          <a:xfrm>
            <a:off x="-9217" y="2840871"/>
            <a:ext cx="90246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BE" sz="2000" dirty="0"/>
              <a:t>Projets et sensibilisation avec les </a:t>
            </a:r>
            <a:r>
              <a:rPr lang="fr-BE" sz="2000" b="1" dirty="0"/>
              <a:t>travailleurs et travailleuses du Groupe terre</a:t>
            </a:r>
          </a:p>
        </p:txBody>
      </p:sp>
      <p:pic>
        <p:nvPicPr>
          <p:cNvPr id="7" name="Espace réservé du contenu 3">
            <a:extLst>
              <a:ext uri="{FF2B5EF4-FFF2-40B4-BE49-F238E27FC236}">
                <a16:creationId xmlns:a16="http://schemas.microsoft.com/office/drawing/2014/main" id="{D8C57002-BF22-4A22-914B-5AB45FB075F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358" y="-2"/>
            <a:ext cx="4008495" cy="266210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2AD7D8B-BB53-4B85-BE79-64EAB10E242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2104996" cy="266210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04B0E54-B383-4E16-AEC1-8C0785A13EE4}"/>
              </a:ext>
            </a:extLst>
          </p:cNvPr>
          <p:cNvSpPr/>
          <p:nvPr/>
        </p:nvSpPr>
        <p:spPr>
          <a:xfrm>
            <a:off x="0" y="4192659"/>
            <a:ext cx="40573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fr-BE" sz="2000" b="1" dirty="0"/>
              <a:t>Trimestriel</a:t>
            </a:r>
            <a:r>
              <a:rPr lang="fr-BE" sz="2000" dirty="0"/>
              <a:t> Autre Terre Magazine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97C262B-DA24-42DE-8BB8-77629738688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9959291" y="445943"/>
            <a:ext cx="2662106" cy="1774737"/>
          </a:xfrm>
          <a:prstGeom prst="rect">
            <a:avLst/>
          </a:prstGeom>
        </p:spPr>
      </p:pic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2D1CC66-A04F-42B9-BBA7-462CC2DF6A68}"/>
              </a:ext>
            </a:extLst>
          </p:cNvPr>
          <p:cNvCxnSpPr/>
          <p:nvPr/>
        </p:nvCxnSpPr>
        <p:spPr>
          <a:xfrm>
            <a:off x="3277386" y="4929188"/>
            <a:ext cx="6443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7307DF21-3982-4060-A914-85A594073D79}"/>
              </a:ext>
            </a:extLst>
          </p:cNvPr>
          <p:cNvSpPr txBox="1"/>
          <p:nvPr/>
        </p:nvSpPr>
        <p:spPr>
          <a:xfrm>
            <a:off x="346235" y="5279782"/>
            <a:ext cx="10732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BE" sz="2000" dirty="0"/>
              <a:t>Une</a:t>
            </a:r>
            <a:r>
              <a:rPr lang="fr-BE" dirty="0"/>
              <a:t> </a:t>
            </a:r>
            <a:r>
              <a:rPr lang="fr-BE" sz="2000" b="1" dirty="0"/>
              <a:t>collaboration</a:t>
            </a:r>
            <a:r>
              <a:rPr lang="fr-BE" dirty="0"/>
              <a:t> </a:t>
            </a:r>
            <a:r>
              <a:rPr lang="fr-BE" sz="2000" dirty="0"/>
              <a:t>avec</a:t>
            </a:r>
            <a:r>
              <a:rPr lang="fr-BE" dirty="0"/>
              <a:t> </a:t>
            </a:r>
            <a:r>
              <a:rPr lang="fr-BE" sz="2000" dirty="0"/>
              <a:t>Autre</a:t>
            </a:r>
            <a:r>
              <a:rPr lang="fr-BE" dirty="0"/>
              <a:t> </a:t>
            </a:r>
            <a:r>
              <a:rPr lang="fr-BE" sz="2000" dirty="0"/>
              <a:t>Terre</a:t>
            </a:r>
            <a:r>
              <a:rPr lang="fr-BE" dirty="0"/>
              <a:t> ?</a:t>
            </a:r>
          </a:p>
          <a:p>
            <a:r>
              <a:rPr lang="fr-BE" sz="2000" dirty="0"/>
              <a:t> Outil péda, animation ou projet sur la solidarité internationale, mettre en relation des potagers d’ici avec d’autres au Burkina Faso, contacts avec des personnes-ressources à l’étranger, etc. </a:t>
            </a:r>
          </a:p>
        </p:txBody>
      </p:sp>
    </p:spTree>
    <p:extLst>
      <p:ext uri="{BB962C8B-B14F-4D97-AF65-F5344CB8AC3E}">
        <p14:creationId xmlns:p14="http://schemas.microsoft.com/office/powerpoint/2010/main" val="24101883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1F39AB59B9894CA42AD4DA52DFE1D6" ma:contentTypeVersion="1" ma:contentTypeDescription="Crée un document." ma:contentTypeScope="" ma:versionID="6e3179abc122f631622562810b240aeb">
  <xsd:schema xmlns:xsd="http://www.w3.org/2001/XMLSchema" xmlns:xs="http://www.w3.org/2001/XMLSchema" xmlns:p="http://schemas.microsoft.com/office/2006/metadata/properties" xmlns:ns2="45721a50-77d1-4ee8-ad6c-cee16cf6a356" targetNamespace="http://schemas.microsoft.com/office/2006/metadata/properties" ma:root="true" ma:fieldsID="56ffe2b1cfdddd4d703ce68230a9c48d" ns2:_="">
    <xsd:import namespace="45721a50-77d1-4ee8-ad6c-cee16cf6a356"/>
    <xsd:element name="properties">
      <xsd:complexType>
        <xsd:sequence>
          <xsd:element name="documentManagement">
            <xsd:complexType>
              <xsd:all>
                <xsd:element ref="ns2:Anné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721a50-77d1-4ee8-ad6c-cee16cf6a356" elementFormDefault="qualified">
    <xsd:import namespace="http://schemas.microsoft.com/office/2006/documentManagement/types"/>
    <xsd:import namespace="http://schemas.microsoft.com/office/infopath/2007/PartnerControls"/>
    <xsd:element name="Année" ma:index="8" nillable="true" ma:displayName="Annee" ma:decimals="0" ma:default="2021" ma:internalName="Ann_x00e9_e" ma:readOnly="false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nnée xmlns="45721a50-77d1-4ee8-ad6c-cee16cf6a356">2021</Année>
  </documentManagement>
</p:properties>
</file>

<file path=customXml/itemProps1.xml><?xml version="1.0" encoding="utf-8"?>
<ds:datastoreItem xmlns:ds="http://schemas.openxmlformats.org/officeDocument/2006/customXml" ds:itemID="{F2E5387B-D83B-411D-98DD-5FB3BC5219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721a50-77d1-4ee8-ad6c-cee16cf6a3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AB3CCA-477B-4F29-946B-D34162868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226554-55EB-4EB7-A7C3-4790F2DC09F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5721a50-77d1-4ee8-ad6c-cee16cf6a35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3359</TotalTime>
  <Words>206</Words>
  <Application>Microsoft Macintosh PowerPoint</Application>
  <PresentationFormat>Grand écran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Autre Terre</dc:title>
  <dc:creator>Alan Watterman</dc:creator>
  <cp:lastModifiedBy>Microsoft Office User</cp:lastModifiedBy>
  <cp:revision>11</cp:revision>
  <dcterms:created xsi:type="dcterms:W3CDTF">2021-06-11T09:53:23Z</dcterms:created>
  <dcterms:modified xsi:type="dcterms:W3CDTF">2021-06-14T07:14:20Z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0x010100F61F39AB59B9894CA42AD4DA52DFE1D6</vt:lpwstr>
  </property>
</Properties>
</file>